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72" r:id="rId2"/>
    <p:sldId id="257" r:id="rId3"/>
    <p:sldId id="258" r:id="rId4"/>
    <p:sldId id="259" r:id="rId5"/>
    <p:sldId id="269" r:id="rId6"/>
    <p:sldId id="268" r:id="rId7"/>
    <p:sldId id="273" r:id="rId8"/>
    <p:sldId id="261" r:id="rId9"/>
    <p:sldId id="262" r:id="rId10"/>
    <p:sldId id="263" r:id="rId11"/>
    <p:sldId id="274" r:id="rId12"/>
    <p:sldId id="264" r:id="rId13"/>
    <p:sldId id="265" r:id="rId14"/>
    <p:sldId id="270" r:id="rId15"/>
    <p:sldId id="271" r:id="rId16"/>
    <p:sldId id="266" r:id="rId17"/>
    <p:sldId id="267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1696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901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630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194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0149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712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614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569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972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7287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2909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383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968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125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346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18.06.2022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232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9C7DF-E9B8-441A-92BD-9CB26EB86327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  <p:sp>
        <p:nvSpPr>
          <p:cNvPr id="7" name="MSIPCMContentMarking" descr="{&quot;HashCode&quot;:-424964394,&quot;Placement&quot;:&quot;Footer&quot;,&quot;Top&quot;:520.3781,&quot;Left&quot;:874.774353,&quot;SlideWidth&quot;:960,&quot;SlideHeight&quot;:540}">
            <a:extLst>
              <a:ext uri="{FF2B5EF4-FFF2-40B4-BE49-F238E27FC236}">
                <a16:creationId xmlns:a16="http://schemas.microsoft.com/office/drawing/2014/main" id="{ED55B313-CC94-4E09-A254-71094338BA57}"/>
              </a:ext>
            </a:extLst>
          </p:cNvPr>
          <p:cNvSpPr txBox="1"/>
          <p:nvPr userDrawn="1"/>
        </p:nvSpPr>
        <p:spPr>
          <a:xfrm>
            <a:off x="11109634" y="6608802"/>
            <a:ext cx="1082366" cy="2491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</a:rPr>
              <a:t>Confidential C</a:t>
            </a:r>
            <a:endParaRPr lang="ru-RU" sz="10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783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8DB1D4C-0AB3-49F8-8AAB-3D822C882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7C2F-3E8C-4A4D-9349-BEC21E138CB3}" type="slidenum">
              <a:rPr lang="ru-RU" altLang="ru-RU"/>
              <a:pPr/>
              <a:t>1</a:t>
            </a:fld>
            <a:endParaRPr lang="ru-RU" altLang="ru-RU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70EF38E-D129-4EFF-94E6-A836FA64850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8213" y="1773239"/>
            <a:ext cx="7772400" cy="1470025"/>
          </a:xfrm>
        </p:spPr>
        <p:txBody>
          <a:bodyPr anchor="ctr"/>
          <a:lstStyle/>
          <a:p>
            <a:pPr algn="ctr"/>
            <a:r>
              <a:rPr lang="ru-RU" altLang="ru-RU" sz="4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Прогнозирование конечных свойств новых материалов 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00F9B10F-DC4C-4F29-8DF3-BCF9F492834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135189" y="4005264"/>
            <a:ext cx="8137525" cy="2160587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ru-RU" altLang="ru-RU" sz="2000" dirty="0"/>
              <a:t>Выполнил студент гр. </a:t>
            </a:r>
            <a:r>
              <a:rPr lang="en-US" altLang="ru-RU" sz="2000" dirty="0"/>
              <a:t>             </a:t>
            </a:r>
            <a:r>
              <a:rPr lang="ru-RU" altLang="ru-RU" sz="2000" dirty="0"/>
              <a:t>			</a:t>
            </a:r>
            <a:r>
              <a:rPr lang="ru-RU" altLang="ru-RU" sz="2000" dirty="0">
                <a:solidFill>
                  <a:schemeClr val="accent2"/>
                </a:solidFill>
              </a:rPr>
              <a:t>Макаренко Г.А.</a:t>
            </a:r>
          </a:p>
          <a:p>
            <a:pPr algn="l">
              <a:lnSpc>
                <a:spcPct val="80000"/>
              </a:lnSpc>
            </a:pPr>
            <a:r>
              <a:rPr lang="ru-RU" altLang="ru-RU" sz="2000" dirty="0"/>
              <a:t>Руководитель 							</a:t>
            </a:r>
            <a:endParaRPr lang="ru-RU" altLang="ru-RU" sz="2000" dirty="0">
              <a:solidFill>
                <a:schemeClr val="accent2"/>
              </a:solidFill>
            </a:endParaRPr>
          </a:p>
          <a:p>
            <a:pPr algn="l">
              <a:lnSpc>
                <a:spcPct val="80000"/>
              </a:lnSpc>
            </a:pPr>
            <a:r>
              <a:rPr lang="ru-RU" altLang="ru-RU" sz="2000" dirty="0"/>
              <a:t>Консультант 					</a:t>
            </a:r>
            <a:r>
              <a:rPr lang="ru-RU" altLang="ru-RU" sz="2000" dirty="0">
                <a:solidFill>
                  <a:schemeClr val="accent2"/>
                </a:solidFill>
              </a:rPr>
              <a:t>		</a:t>
            </a:r>
            <a:r>
              <a:rPr lang="ru-RU" altLang="ru-RU" sz="2000" dirty="0"/>
              <a:t>		</a:t>
            </a:r>
          </a:p>
          <a:p>
            <a:pPr algn="l">
              <a:lnSpc>
                <a:spcPct val="80000"/>
              </a:lnSpc>
            </a:pPr>
            <a:endParaRPr lang="ru-RU" altLang="ru-RU" sz="2000" dirty="0"/>
          </a:p>
          <a:p>
            <a:pPr algn="ctr">
              <a:lnSpc>
                <a:spcPct val="80000"/>
              </a:lnSpc>
            </a:pPr>
            <a:r>
              <a:rPr lang="ru-RU" altLang="ru-RU" dirty="0"/>
              <a:t>Москва</a:t>
            </a:r>
          </a:p>
          <a:p>
            <a:pPr algn="ctr">
              <a:lnSpc>
                <a:spcPct val="80000"/>
              </a:lnSpc>
            </a:pPr>
            <a:r>
              <a:rPr lang="ru-RU" altLang="ru-RU" b="1" i="1" dirty="0">
                <a:solidFill>
                  <a:schemeClr val="accent2"/>
                </a:solidFill>
              </a:rPr>
              <a:t>2022 год</a:t>
            </a:r>
          </a:p>
        </p:txBody>
      </p:sp>
      <p:sp>
        <p:nvSpPr>
          <p:cNvPr id="2052" name="Text Box 4">
            <a:extLst>
              <a:ext uri="{FF2B5EF4-FFF2-40B4-BE49-F238E27FC236}">
                <a16:creationId xmlns:a16="http://schemas.microsoft.com/office/drawing/2014/main" id="{46739381-C138-4519-B563-F304876B6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7270" y="260351"/>
            <a:ext cx="722826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ru-RU" altLang="ru-RU" dirty="0"/>
              <a:t>Образовательный центр МГТУ им. Н.Э. Баумана</a:t>
            </a:r>
          </a:p>
          <a:p>
            <a:pPr algn="ctr"/>
            <a:r>
              <a:rPr lang="ru-RU" altLang="ru-RU" dirty="0"/>
              <a:t>по Программе профессиональной переподготовки «Data Science»</a:t>
            </a:r>
            <a:endParaRPr lang="ru-RU" altLang="ru-RU" b="1" i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1405"/>
          </a:xfrm>
        </p:spPr>
        <p:txBody>
          <a:bodyPr/>
          <a:lstStyle/>
          <a:p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4 Этап. Решение задачи регрессии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650669"/>
            <a:ext cx="8596668" cy="4390694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Случайный лес:</a:t>
            </a:r>
          </a:p>
          <a:p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RandomizedSearchCV</a:t>
            </a:r>
            <a:endParaRPr lang="ru-RU" dirty="0"/>
          </a:p>
          <a:p>
            <a:pPr marL="400050" lvl="1" indent="0">
              <a:lnSpc>
                <a:spcPts val="0"/>
              </a:lnSpc>
              <a:spcAft>
                <a:spcPts val="800"/>
              </a:spcAft>
              <a:buNone/>
            </a:pPr>
            <a:r>
              <a:rPr lang="en-US" dirty="0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{'bootstrap': False,</a:t>
            </a:r>
            <a:endParaRPr lang="ru-RU" dirty="0">
              <a:solidFill>
                <a:srgbClr val="212121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1" indent="0">
              <a:lnSpc>
                <a:spcPts val="0"/>
              </a:lnSpc>
              <a:spcAft>
                <a:spcPts val="800"/>
              </a:spcAft>
              <a:buNone/>
            </a:pPr>
            <a:r>
              <a:rPr lang="en-US" dirty="0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en-US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en-US" dirty="0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': 90,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lvl="1" indent="0">
              <a:lnSpc>
                <a:spcPts val="0"/>
              </a:lnSpc>
              <a:spcAft>
                <a:spcPts val="800"/>
              </a:spcAft>
              <a:buNone/>
            </a:pPr>
            <a:r>
              <a:rPr lang="en-US" dirty="0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en-US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max_features</a:t>
            </a:r>
            <a:r>
              <a:rPr lang="en-US" dirty="0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': 'sqrt',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lvl="1" indent="0">
              <a:lnSpc>
                <a:spcPts val="0"/>
              </a:lnSpc>
              <a:spcAft>
                <a:spcPts val="800"/>
              </a:spcAft>
              <a:buNone/>
            </a:pPr>
            <a:r>
              <a:rPr lang="en-US" dirty="0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en-US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min_samples_leaf</a:t>
            </a:r>
            <a:r>
              <a:rPr lang="en-US" dirty="0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': 1,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lvl="1" indent="0">
              <a:lnSpc>
                <a:spcPts val="0"/>
              </a:lnSpc>
              <a:spcAft>
                <a:spcPts val="800"/>
              </a:spcAft>
              <a:buNone/>
            </a:pPr>
            <a:r>
              <a:rPr lang="en-US" dirty="0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en-US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min_samples_split</a:t>
            </a:r>
            <a:r>
              <a:rPr lang="en-US" dirty="0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': 2,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lvl="1" indent="0">
              <a:lnSpc>
                <a:spcPts val="0"/>
              </a:lnSpc>
              <a:spcAft>
                <a:spcPts val="800"/>
              </a:spcAft>
              <a:buNone/>
              <a:tabLst>
                <a:tab pos="648335" algn="l"/>
              </a:tabLst>
            </a:pPr>
            <a:r>
              <a:rPr lang="en-US" dirty="0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en-US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n-US" dirty="0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': 400}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 err="1"/>
              <a:t>GridSearchCV</a:t>
            </a:r>
            <a:endParaRPr lang="ru-RU" dirty="0"/>
          </a:p>
          <a:p>
            <a:pPr marL="400050" lvl="1" indent="0">
              <a:buNone/>
            </a:pPr>
            <a:r>
              <a:rPr lang="en-US" sz="1400" dirty="0">
                <a:solidFill>
                  <a:srgbClr val="212121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{'bootstrap': True,</a:t>
            </a:r>
          </a:p>
          <a:p>
            <a:pPr marL="400050" lvl="1" indent="0">
              <a:buNone/>
            </a:pPr>
            <a:r>
              <a:rPr lang="en-US" sz="1400" dirty="0">
                <a:solidFill>
                  <a:srgbClr val="212121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'</a:t>
            </a:r>
            <a:r>
              <a:rPr lang="en-US" sz="1400" dirty="0" err="1">
                <a:solidFill>
                  <a:srgbClr val="212121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max_depth</a:t>
            </a:r>
            <a:r>
              <a:rPr lang="en-US" sz="1400" dirty="0">
                <a:solidFill>
                  <a:srgbClr val="212121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': 100,</a:t>
            </a:r>
          </a:p>
          <a:p>
            <a:pPr marL="400050" lvl="1" indent="0">
              <a:buNone/>
            </a:pPr>
            <a:r>
              <a:rPr lang="en-US" sz="1400" dirty="0">
                <a:solidFill>
                  <a:srgbClr val="212121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'</a:t>
            </a:r>
            <a:r>
              <a:rPr lang="en-US" sz="1400" dirty="0" err="1">
                <a:solidFill>
                  <a:srgbClr val="212121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max_features</a:t>
            </a:r>
            <a:r>
              <a:rPr lang="en-US" sz="1400" dirty="0">
                <a:solidFill>
                  <a:srgbClr val="212121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': 2,</a:t>
            </a:r>
          </a:p>
          <a:p>
            <a:pPr marL="400050" lvl="1" indent="0">
              <a:buNone/>
            </a:pPr>
            <a:r>
              <a:rPr lang="en-US" sz="1400" dirty="0">
                <a:solidFill>
                  <a:srgbClr val="212121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'</a:t>
            </a:r>
            <a:r>
              <a:rPr lang="en-US" sz="1400" dirty="0" err="1">
                <a:solidFill>
                  <a:srgbClr val="212121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min_samples_leaf</a:t>
            </a:r>
            <a:r>
              <a:rPr lang="en-US" sz="1400" dirty="0">
                <a:solidFill>
                  <a:srgbClr val="212121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': 1,</a:t>
            </a:r>
          </a:p>
          <a:p>
            <a:pPr marL="400050" lvl="1" indent="0">
              <a:buNone/>
            </a:pPr>
            <a:r>
              <a:rPr lang="en-US" sz="1400" dirty="0">
                <a:solidFill>
                  <a:srgbClr val="212121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'</a:t>
            </a:r>
            <a:r>
              <a:rPr lang="en-US" sz="1400" dirty="0" err="1">
                <a:solidFill>
                  <a:srgbClr val="212121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min_samples_split</a:t>
            </a:r>
            <a:r>
              <a:rPr lang="en-US" sz="1400" dirty="0">
                <a:solidFill>
                  <a:srgbClr val="212121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': 2,</a:t>
            </a:r>
          </a:p>
          <a:p>
            <a:pPr marL="400050" lvl="1" indent="0">
              <a:buNone/>
            </a:pPr>
            <a:r>
              <a:rPr lang="en-US" sz="1400" dirty="0">
                <a:solidFill>
                  <a:srgbClr val="212121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'</a:t>
            </a:r>
            <a:r>
              <a:rPr lang="en-US" sz="1400" dirty="0" err="1">
                <a:solidFill>
                  <a:srgbClr val="212121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n_estimators</a:t>
            </a:r>
            <a:r>
              <a:rPr lang="en-US" sz="1400" dirty="0">
                <a:solidFill>
                  <a:srgbClr val="212121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': 200}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RandomForestRegressor</a:t>
            </a:r>
            <a:r>
              <a:rPr lang="ru-RU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для построения модели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D8D6C6-8096-4FBD-A2F5-C7F10ADAF24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1"/>
          <a:stretch/>
        </p:blipFill>
        <p:spPr bwMode="auto">
          <a:xfrm>
            <a:off x="5223591" y="1619017"/>
            <a:ext cx="4325620" cy="32613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66751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1405"/>
          </a:xfrm>
        </p:spPr>
        <p:txBody>
          <a:bodyPr/>
          <a:lstStyle/>
          <a:p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4 Этап. Решение задачи регрессии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650669"/>
            <a:ext cx="8596668" cy="4390694"/>
          </a:xfrm>
        </p:spPr>
        <p:txBody>
          <a:bodyPr>
            <a:normAutofit/>
          </a:bodyPr>
          <a:lstStyle/>
          <a:p>
            <a:r>
              <a:rPr lang="ru-RU" dirty="0"/>
              <a:t>Метод опорных векторов:</a:t>
            </a:r>
          </a:p>
          <a:p>
            <a:r>
              <a:rPr lang="en-US" dirty="0" err="1"/>
              <a:t>GridSearchCV</a:t>
            </a:r>
            <a:endParaRPr lang="ru-RU" dirty="0"/>
          </a:p>
          <a:p>
            <a:pPr lvl="1"/>
            <a:r>
              <a:rPr lang="ru-RU" dirty="0"/>
              <a:t>Подбор </a:t>
            </a:r>
            <a:r>
              <a:rPr lang="ru-RU" dirty="0" err="1"/>
              <a:t>гиперпараметров</a:t>
            </a:r>
            <a:endParaRPr lang="ru-RU" dirty="0"/>
          </a:p>
          <a:p>
            <a:pPr marL="400050" lvl="1" indent="0">
              <a:spcAft>
                <a:spcPts val="800"/>
              </a:spcAft>
              <a:buNone/>
            </a:pPr>
            <a:r>
              <a:rPr lang="en-US" dirty="0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{'degree': 1, </a:t>
            </a:r>
            <a:endParaRPr lang="ru-RU" dirty="0">
              <a:solidFill>
                <a:srgbClr val="212121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1" indent="0">
              <a:lnSpc>
                <a:spcPts val="0"/>
              </a:lnSpc>
              <a:spcAft>
                <a:spcPts val="800"/>
              </a:spcAft>
              <a:buNone/>
            </a:pPr>
            <a:r>
              <a:rPr lang="en-US" dirty="0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'gamma': 'scale’, </a:t>
            </a:r>
            <a:endParaRPr lang="ru-RU" dirty="0">
              <a:solidFill>
                <a:srgbClr val="212121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1" indent="0">
              <a:lnSpc>
                <a:spcPts val="0"/>
              </a:lnSpc>
              <a:spcAft>
                <a:spcPts val="800"/>
              </a:spcAft>
              <a:buNone/>
            </a:pPr>
            <a:r>
              <a:rPr lang="en-US" dirty="0">
                <a:solidFill>
                  <a:srgbClr val="21212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'kernel': 'linear’}</a:t>
            </a:r>
            <a:endParaRPr lang="ru-RU" dirty="0">
              <a:solidFill>
                <a:srgbClr val="212121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1" indent="0">
              <a:lnSpc>
                <a:spcPts val="0"/>
              </a:lnSpc>
              <a:spcAft>
                <a:spcPts val="800"/>
              </a:spcAft>
              <a:buNone/>
            </a:pPr>
            <a:endParaRPr lang="ru-RU" dirty="0">
              <a:solidFill>
                <a:srgbClr val="212121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l"/>
            <a:r>
              <a:rPr lang="ru-RU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Метод Ближайших соседей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E4CC91-77A9-4AAB-B650-BB6BC6CD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445" y="1650669"/>
            <a:ext cx="3587307" cy="201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510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5 Этап. </a:t>
            </a:r>
            <a:r>
              <a:rPr lang="ru-RU" sz="2700" dirty="0">
                <a:solidFill>
                  <a:schemeClr val="accent2">
                    <a:lumMod val="75000"/>
                  </a:schemeClr>
                </a:solidFill>
              </a:rPr>
              <a:t>Оценка качества моделей для задачи регрессии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416420"/>
          </a:xfrm>
        </p:spPr>
        <p:txBody>
          <a:bodyPr/>
          <a:lstStyle/>
          <a:p>
            <a:pPr marL="0" indent="0">
              <a:buNone/>
            </a:pPr>
            <a:r>
              <a:rPr lang="ru-RU" sz="1400" dirty="0"/>
              <a:t>Коэффициент детерминации: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en-US" sz="1400" dirty="0" err="1"/>
              <a:t>cv_scores</a:t>
            </a:r>
            <a:r>
              <a:rPr lang="en-US" sz="1400" dirty="0"/>
              <a:t> = </a:t>
            </a:r>
            <a:r>
              <a:rPr lang="en-US" sz="1400" dirty="0" err="1"/>
              <a:t>cross_val_score</a:t>
            </a:r>
            <a:r>
              <a:rPr lang="en-US" sz="1400" dirty="0"/>
              <a:t>(model, data, </a:t>
            </a:r>
            <a:r>
              <a:rPr lang="en-US" sz="1400" dirty="0" err="1"/>
              <a:t>tgt_func</a:t>
            </a:r>
            <a:r>
              <a:rPr lang="en-US" sz="1400" dirty="0"/>
              <a:t>, cv=4, scoring='r2')</a:t>
            </a:r>
            <a:endParaRPr lang="ru-RU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2" name="AutoShape 2" descr="{\displaystyle R^{2}=1-{\frac {D[y|x]}{D[y]}}=1-{\frac {\sigma ^{2}}{\sigma _{y}^{2}}},}"/>
          <p:cNvSpPr>
            <a:spLocks noChangeAspect="1" noChangeArrowheads="1"/>
          </p:cNvSpPr>
          <p:nvPr/>
        </p:nvSpPr>
        <p:spPr bwMode="auto">
          <a:xfrm>
            <a:off x="916831" y="3932102"/>
            <a:ext cx="2691835" cy="204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31" y="3125257"/>
            <a:ext cx="2181225" cy="933450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FE75A45-C73A-4423-A737-CF53596EBB9C}"/>
              </a:ext>
            </a:extLst>
          </p:cNvPr>
          <p:cNvGrpSpPr/>
          <p:nvPr/>
        </p:nvGrpSpPr>
        <p:grpSpPr>
          <a:xfrm>
            <a:off x="4861368" y="1441722"/>
            <a:ext cx="4562077" cy="4648200"/>
            <a:chOff x="2679700" y="63500"/>
            <a:chExt cx="3035300" cy="3284402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3573D35E-23E8-42B1-8A79-340EAA7E4B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10" t="37030" r="36185" b="36576"/>
            <a:stretch/>
          </p:blipFill>
          <p:spPr bwMode="auto">
            <a:xfrm>
              <a:off x="2990850" y="1684202"/>
              <a:ext cx="2223135" cy="16637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DAF96BF5-C4DE-4426-9AC9-D66AAF834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9700" y="63500"/>
              <a:ext cx="3035300" cy="16217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118D815-D2A1-4D64-9E08-3DE408F2451C}"/>
              </a:ext>
            </a:extLst>
          </p:cNvPr>
          <p:cNvSpPr txBox="1"/>
          <p:nvPr/>
        </p:nvSpPr>
        <p:spPr>
          <a:xfrm>
            <a:off x="675745" y="5229739"/>
            <a:ext cx="3743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Лучший показатель метрики у полиноминальной регрессии Лассо</a:t>
            </a:r>
          </a:p>
        </p:txBody>
      </p:sp>
    </p:spTree>
    <p:extLst>
      <p:ext uri="{BB962C8B-B14F-4D97-AF65-F5344CB8AC3E}">
        <p14:creationId xmlns:p14="http://schemas.microsoft.com/office/powerpoint/2010/main" val="363462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Этап 6. </a:t>
            </a:r>
            <a:r>
              <a:rPr lang="ru-RU" sz="2700" dirty="0">
                <a:solidFill>
                  <a:schemeClr val="accent2">
                    <a:lumMod val="75000"/>
                  </a:schemeClr>
                </a:solidFill>
              </a:rPr>
              <a:t>Решение задачи по разработке рекомендательной модели с использованием нейронных сетей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 err="1"/>
              <a:t>Гиперпараметры</a:t>
            </a:r>
            <a:r>
              <a:rPr lang="ru-RU" dirty="0"/>
              <a:t> модели:</a:t>
            </a:r>
          </a:p>
          <a:p>
            <a:pPr lvl="1"/>
            <a:r>
              <a:rPr lang="ru-RU" dirty="0"/>
              <a:t>- количество скрытых слоев</a:t>
            </a:r>
          </a:p>
          <a:p>
            <a:pPr lvl="1"/>
            <a:r>
              <a:rPr lang="ru-RU" dirty="0"/>
              <a:t>- количество нейронов на слое</a:t>
            </a:r>
          </a:p>
          <a:p>
            <a:pPr lvl="1"/>
            <a:r>
              <a:rPr lang="ru-RU" dirty="0"/>
              <a:t>- активационная функция</a:t>
            </a:r>
          </a:p>
          <a:p>
            <a:pPr lvl="1"/>
            <a:r>
              <a:rPr lang="ru-RU" dirty="0"/>
              <a:t>- количество нейронов на выходном слое</a:t>
            </a:r>
          </a:p>
          <a:p>
            <a:pPr lvl="1"/>
            <a:r>
              <a:rPr lang="ru-RU" dirty="0"/>
              <a:t>- оптимизатор</a:t>
            </a:r>
          </a:p>
          <a:p>
            <a:pPr lvl="1"/>
            <a:r>
              <a:rPr lang="ru-RU" dirty="0"/>
              <a:t>- метрика оценки качества</a:t>
            </a:r>
          </a:p>
          <a:p>
            <a:pPr lvl="1"/>
            <a:r>
              <a:rPr lang="ru-RU" dirty="0"/>
              <a:t>Так же задается количество эпох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7BDD245-B3E6-44C3-A089-A6C5EA8EB0DF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0697" y="1930400"/>
            <a:ext cx="4183062" cy="29014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A513E6-4459-436F-84E9-37FCBAC43907}"/>
              </a:ext>
            </a:extLst>
          </p:cNvPr>
          <p:cNvSpPr txBox="1"/>
          <p:nvPr/>
        </p:nvSpPr>
        <p:spPr>
          <a:xfrm>
            <a:off x="470697" y="5062032"/>
            <a:ext cx="46192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(optimizer=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rmsprop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loss=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mse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metrics=[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mae</a:t>
            </a:r>
            <a:r>
              <a:rPr lang="en-US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4067093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Этап 7. </a:t>
            </a:r>
            <a:r>
              <a:rPr lang="ru-RU" sz="2800" dirty="0">
                <a:solidFill>
                  <a:schemeClr val="accent2">
                    <a:lumMod val="75000"/>
                  </a:schemeClr>
                </a:solidFill>
              </a:rPr>
              <a:t>Оценка качества модели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563203" y="1354138"/>
            <a:ext cx="4185623" cy="576262"/>
          </a:xfrm>
        </p:spPr>
        <p:txBody>
          <a:bodyPr/>
          <a:lstStyle/>
          <a:p>
            <a:pPr algn="ctr"/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время обучения модели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4AFC61-19D0-451B-A83D-05542F82568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" y="1930401"/>
            <a:ext cx="7539787" cy="3471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1394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Этап 8. </a:t>
            </a:r>
            <a:r>
              <a:rPr lang="ru-RU" sz="2700" dirty="0">
                <a:solidFill>
                  <a:schemeClr val="accent2">
                    <a:lumMod val="75000"/>
                  </a:schemeClr>
                </a:solidFill>
              </a:rPr>
              <a:t>Разработка приложения для рекомендательной системы. Интерпретатор</a:t>
            </a:r>
            <a:r>
              <a:rPr lang="en-US" sz="2700" dirty="0">
                <a:solidFill>
                  <a:schemeClr val="accent2">
                    <a:lumMod val="75000"/>
                  </a:schemeClr>
                </a:solidFill>
              </a:rPr>
              <a:t> Flask</a:t>
            </a:r>
            <a:r>
              <a:rPr lang="ru-RU" sz="2700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83248" y="2160588"/>
            <a:ext cx="3772292" cy="3881437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2C6115BB-E899-4D75-AF4B-D22F0F18D5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982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Этап 9. </a:t>
            </a:r>
            <a:r>
              <a:rPr lang="ru-RU" sz="2400" dirty="0">
                <a:solidFill>
                  <a:schemeClr val="accent2">
                    <a:lumMod val="75000"/>
                  </a:schemeClr>
                </a:solidFill>
              </a:rPr>
              <a:t>Создание </a:t>
            </a:r>
            <a:r>
              <a:rPr lang="ru-RU" sz="2400" dirty="0" err="1">
                <a:solidFill>
                  <a:schemeClr val="accent2">
                    <a:lumMod val="75000"/>
                  </a:schemeClr>
                </a:solidFill>
              </a:rPr>
              <a:t>репозитория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ru-RU" sz="2400" dirty="0">
                <a:solidFill>
                  <a:schemeClr val="accent2">
                    <a:lumMod val="75000"/>
                  </a:schemeClr>
                </a:solidFill>
              </a:rPr>
              <a:t>Выгрузка через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Git</a:t>
            </a:r>
            <a:endParaRPr lang="ru-RU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469558" y="1606378"/>
            <a:ext cx="4391812" cy="4794422"/>
          </a:xfrm>
        </p:spPr>
        <p:txBody>
          <a:bodyPr/>
          <a:lstStyle/>
          <a:p>
            <a:r>
              <a:rPr lang="ru-RU" dirty="0" err="1"/>
              <a:t>Репозиторий</a:t>
            </a:r>
            <a:r>
              <a:rPr lang="ru-RU" dirty="0"/>
              <a:t> на </a:t>
            </a:r>
            <a:r>
              <a:rPr lang="en-US" dirty="0" err="1"/>
              <a:t>GitLab</a:t>
            </a:r>
            <a:endParaRPr lang="en-US" dirty="0"/>
          </a:p>
          <a:p>
            <a:endParaRPr lang="en-US" dirty="0"/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>
          <a:xfrm>
            <a:off x="5873578" y="1606379"/>
            <a:ext cx="4909752" cy="4621426"/>
          </a:xfrm>
        </p:spPr>
        <p:txBody>
          <a:bodyPr/>
          <a:lstStyle/>
          <a:p>
            <a:r>
              <a:rPr lang="ru-RU" dirty="0" err="1"/>
              <a:t>Репозиторий</a:t>
            </a:r>
            <a:r>
              <a:rPr lang="ru-RU" dirty="0"/>
              <a:t> на рабочем компьютере</a:t>
            </a:r>
            <a:endParaRPr lang="en-US" dirty="0"/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7" y="2036290"/>
            <a:ext cx="4209535" cy="355196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605" y="2102857"/>
            <a:ext cx="4588476" cy="390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86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609599"/>
            <a:ext cx="8596313" cy="4020065"/>
          </a:xfrm>
        </p:spPr>
        <p:txBody>
          <a:bodyPr/>
          <a:lstStyle/>
          <a:p>
            <a:pPr algn="ctr"/>
            <a:br>
              <a:rPr lang="ru-RU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ru-RU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ru-RU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378152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1"/>
            <a:ext cx="8596668" cy="527222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accent2">
                    <a:lumMod val="75000"/>
                  </a:schemeClr>
                </a:solidFill>
              </a:rPr>
              <a:t>Постановка задачи: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276865"/>
            <a:ext cx="8596668" cy="4764497"/>
          </a:xfrm>
        </p:spPr>
        <p:txBody>
          <a:bodyPr/>
          <a:lstStyle/>
          <a:p>
            <a:r>
              <a:rPr lang="ru-RU" b="1" u="sng" dirty="0"/>
              <a:t>Цель решения задачи</a:t>
            </a:r>
            <a:r>
              <a:rPr lang="ru-RU" dirty="0"/>
              <a:t>: прогнозировать характеристики композиционного материала на основе имеющихся данных.</a:t>
            </a:r>
          </a:p>
          <a:p>
            <a:r>
              <a:rPr lang="ru-RU" b="1" u="sng" dirty="0"/>
              <a:t>Входные данные</a:t>
            </a:r>
            <a:r>
              <a:rPr lang="ru-RU" dirty="0"/>
              <a:t>:</a:t>
            </a:r>
          </a:p>
          <a:p>
            <a:r>
              <a:rPr lang="ru-RU" dirty="0"/>
              <a:t>- общее описание свойств композиционного материала</a:t>
            </a:r>
          </a:p>
          <a:p>
            <a:r>
              <a:rPr lang="ru-RU" dirty="0"/>
              <a:t>- два набора данных, которые содержат количественные характеристики различных свойств и составляющих композитного материала. Всего 13 характеристик.</a:t>
            </a:r>
          </a:p>
          <a:p>
            <a:r>
              <a:rPr lang="ru-RU" dirty="0"/>
              <a:t>- постановка задач для решения с помощью методов машинного обучения: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dirty="0"/>
              <a:t>        решение задачи регрессии для прогнозирования двух из 13 представленных характеристик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u-RU" dirty="0"/>
              <a:t>      разработка рекомендательной системы на основе нейросети для прогнозирования показателя  «Соотношение матрица-наполнитель»</a:t>
            </a:r>
          </a:p>
        </p:txBody>
      </p:sp>
    </p:spTree>
    <p:extLst>
      <p:ext uri="{BB962C8B-B14F-4D97-AF65-F5344CB8AC3E}">
        <p14:creationId xmlns:p14="http://schemas.microsoft.com/office/powerpoint/2010/main" val="1261189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1 Этап. </a:t>
            </a:r>
            <a:r>
              <a:rPr lang="ru-RU" sz="2700" dirty="0">
                <a:solidFill>
                  <a:schemeClr val="accent2">
                    <a:lumMod val="75000"/>
                  </a:schemeClr>
                </a:solidFill>
              </a:rPr>
              <a:t>Изучение и описание </a:t>
            </a:r>
            <a:r>
              <a:rPr lang="ru-RU" sz="2700" dirty="0" err="1">
                <a:solidFill>
                  <a:schemeClr val="accent2">
                    <a:lumMod val="75000"/>
                  </a:schemeClr>
                </a:solidFill>
              </a:rPr>
              <a:t>датасета</a:t>
            </a:r>
            <a:r>
              <a:rPr lang="ru-RU" sz="2700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77334" y="1367481"/>
            <a:ext cx="4184035" cy="4673880"/>
          </a:xfrm>
        </p:spPr>
        <p:txBody>
          <a:bodyPr>
            <a:normAutofit fontScale="70000" lnSpcReduction="20000"/>
          </a:bodyPr>
          <a:lstStyle/>
          <a:p>
            <a:r>
              <a:rPr lang="ru-RU" sz="2100" b="1" dirty="0"/>
              <a:t>Входные переменные:</a:t>
            </a:r>
            <a:endParaRPr lang="ru-RU" sz="2100" dirty="0"/>
          </a:p>
          <a:p>
            <a:pPr lvl="0" fontAlgn="base">
              <a:lnSpc>
                <a:spcPct val="12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Угол нашивки </a:t>
            </a:r>
          </a:p>
          <a:p>
            <a:pPr lvl="0" fontAlgn="base">
              <a:lnSpc>
                <a:spcPct val="12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Шаг нашивки </a:t>
            </a: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fontAlgn="base">
              <a:lnSpc>
                <a:spcPct val="12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Плотность нашивки</a:t>
            </a:r>
          </a:p>
          <a:p>
            <a:pPr lvl="0" fontAlgn="base">
              <a:lnSpc>
                <a:spcPct val="12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Поверхностная плотность </a:t>
            </a: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fontAlgn="base">
              <a:lnSpc>
                <a:spcPct val="12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Соотношение матрица-наполнитель </a:t>
            </a:r>
          </a:p>
          <a:p>
            <a:pPr lvl="0" fontAlgn="base">
              <a:lnSpc>
                <a:spcPct val="12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Плотность, кг/м3 </a:t>
            </a: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fontAlgn="base">
              <a:lnSpc>
                <a:spcPct val="12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Модуль упругости, Гпа </a:t>
            </a:r>
          </a:p>
          <a:p>
            <a:pPr lvl="0" fontAlgn="base">
              <a:lnSpc>
                <a:spcPct val="12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Количество отвердителя, м.% </a:t>
            </a: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fontAlgn="base">
              <a:lnSpc>
                <a:spcPct val="12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Содержание эпоксидных групп, %_2 </a:t>
            </a:r>
          </a:p>
          <a:p>
            <a:pPr lvl="0" fontAlgn="base">
              <a:lnSpc>
                <a:spcPct val="12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Температура вспышки, С_2 </a:t>
            </a:r>
            <a:endParaRPr lang="ru-RU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fontAlgn="base">
              <a:lnSpc>
                <a:spcPct val="12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Потребление смолы, г/м2</a:t>
            </a:r>
          </a:p>
          <a:p>
            <a:pPr lvl="0" fontAlgn="base">
              <a:lnSpc>
                <a:spcPct val="12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Модуль упругости при растяжении, Гпа </a:t>
            </a:r>
          </a:p>
          <a:p>
            <a:pPr lvl="0" fontAlgn="base">
              <a:lnSpc>
                <a:spcPct val="120000"/>
              </a:lnSpc>
            </a:pP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Прочность при растяжении, Мпа 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89970" y="1210963"/>
            <a:ext cx="4184034" cy="4830400"/>
          </a:xfrm>
        </p:spPr>
        <p:txBody>
          <a:bodyPr>
            <a:normAutofit fontScale="70000" lnSpcReduction="20000"/>
          </a:bodyPr>
          <a:lstStyle/>
          <a:p>
            <a:r>
              <a:rPr lang="ru-RU" b="1" dirty="0"/>
              <a:t>Выходные переменные (исключаются в момент решения задачи из входных):</a:t>
            </a:r>
          </a:p>
          <a:p>
            <a:r>
              <a:rPr lang="ru-RU" b="1" dirty="0"/>
              <a:t>Задача регрессии 1:</a:t>
            </a:r>
          </a:p>
          <a:p>
            <a:r>
              <a:rPr lang="ru-RU" dirty="0"/>
              <a:t>Модуль упругости при растяжении, Гпа</a:t>
            </a:r>
          </a:p>
          <a:p>
            <a:endParaRPr lang="ru-RU" b="1" dirty="0"/>
          </a:p>
          <a:p>
            <a:r>
              <a:rPr lang="ru-RU" b="1" dirty="0"/>
              <a:t>Задача регрессии 2:</a:t>
            </a:r>
          </a:p>
          <a:p>
            <a:r>
              <a:rPr lang="ru-RU" dirty="0"/>
              <a:t>Прочность при растяжении, Мпа</a:t>
            </a:r>
          </a:p>
          <a:p>
            <a:endParaRPr lang="ru-RU" b="1" dirty="0"/>
          </a:p>
          <a:p>
            <a:r>
              <a:rPr lang="ru-RU" b="1" dirty="0"/>
              <a:t>Разработка рекомендательной системы:</a:t>
            </a:r>
          </a:p>
          <a:p>
            <a:r>
              <a:rPr lang="ru-RU" dirty="0"/>
              <a:t>Соотношение матрица-наполнитель</a:t>
            </a:r>
          </a:p>
          <a:p>
            <a:endParaRPr lang="ru-RU" b="1" dirty="0"/>
          </a:p>
          <a:p>
            <a:endParaRPr lang="ru-RU" b="1" dirty="0"/>
          </a:p>
          <a:p>
            <a:r>
              <a:rPr lang="ru-RU" b="1" dirty="0"/>
              <a:t>Первый шаг в обработке данных:</a:t>
            </a:r>
          </a:p>
          <a:p>
            <a:r>
              <a:rPr lang="ru-RU" dirty="0"/>
              <a:t>Объединение датасетов по индексу с отсечением </a:t>
            </a:r>
            <a:r>
              <a:rPr lang="ru-RU" dirty="0" err="1"/>
              <a:t>несовпавших</a:t>
            </a:r>
            <a:r>
              <a:rPr lang="ru-RU" dirty="0"/>
              <a:t> индексов</a:t>
            </a:r>
          </a:p>
        </p:txBody>
      </p:sp>
    </p:spTree>
    <p:extLst>
      <p:ext uri="{BB962C8B-B14F-4D97-AF65-F5344CB8AC3E}">
        <p14:creationId xmlns:p14="http://schemas.microsoft.com/office/powerpoint/2010/main" val="182871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4369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2 Этап. </a:t>
            </a:r>
            <a:r>
              <a:rPr lang="ru-RU" sz="2800" dirty="0">
                <a:solidFill>
                  <a:schemeClr val="accent2">
                    <a:lumMod val="75000"/>
                  </a:schemeClr>
                </a:solidFill>
              </a:rPr>
              <a:t>Разведочный анализ данных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7838" y="1318055"/>
            <a:ext cx="8656164" cy="4723308"/>
          </a:xfrm>
        </p:spPr>
        <p:txBody>
          <a:bodyPr/>
          <a:lstStyle/>
          <a:p>
            <a:r>
              <a:rPr lang="ru-RU" dirty="0"/>
              <a:t>Использованы методы описательной статистики </a:t>
            </a:r>
            <a:r>
              <a:rPr lang="en-US" dirty="0"/>
              <a:t>describe()</a:t>
            </a:r>
            <a:endParaRPr lang="ru-RU" dirty="0"/>
          </a:p>
          <a:p>
            <a:r>
              <a:rPr lang="ru-RU" dirty="0"/>
              <a:t>Метод </a:t>
            </a:r>
            <a:r>
              <a:rPr lang="fr-FR" dirty="0"/>
              <a:t>info</a:t>
            </a:r>
            <a:r>
              <a:rPr lang="en-US" dirty="0"/>
              <a:t>(), duplicated()</a:t>
            </a:r>
            <a:r>
              <a:rPr lang="ru-RU" dirty="0"/>
              <a:t>. Выявлено, отсутствие пропусков в данных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ru-RU" dirty="0" err="1"/>
              <a:t>дупликатов</a:t>
            </a:r>
            <a:r>
              <a:rPr lang="ru-RU" dirty="0"/>
              <a:t> строк.</a:t>
            </a:r>
            <a:endParaRPr lang="en-US" dirty="0"/>
          </a:p>
          <a:p>
            <a:r>
              <a:rPr lang="ru-RU" dirty="0"/>
              <a:t>Инструментарий </a:t>
            </a:r>
            <a:r>
              <a:rPr lang="fr-FR" dirty="0" err="1"/>
              <a:t>Seaborn</a:t>
            </a:r>
            <a:r>
              <a:rPr lang="fr-FR" dirty="0"/>
              <a:t> </a:t>
            </a:r>
            <a:r>
              <a:rPr lang="ru-RU" dirty="0"/>
              <a:t>и </a:t>
            </a:r>
            <a:r>
              <a:rPr lang="en-US" dirty="0"/>
              <a:t>Matplotlib </a:t>
            </a:r>
            <a:r>
              <a:rPr lang="ru-RU" dirty="0"/>
              <a:t>для визуализации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sz="1400" dirty="0"/>
              <a:t>          Нормальное распределение                  Распределение со смещением вправо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0D3BBE-55CE-435A-80A5-4D387E04A85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931" b="75384"/>
          <a:stretch/>
        </p:blipFill>
        <p:spPr bwMode="auto">
          <a:xfrm>
            <a:off x="677334" y="2820895"/>
            <a:ext cx="3562178" cy="289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EAF7D8-A9FE-4319-BE96-CED678D55E5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79" r="67719"/>
          <a:stretch/>
        </p:blipFill>
        <p:spPr bwMode="auto">
          <a:xfrm>
            <a:off x="4299008" y="2643198"/>
            <a:ext cx="3794489" cy="3014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1237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4369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2 Этап. </a:t>
            </a:r>
            <a:r>
              <a:rPr lang="ru-RU" sz="2800" dirty="0">
                <a:solidFill>
                  <a:schemeClr val="accent2">
                    <a:lumMod val="75000"/>
                  </a:schemeClr>
                </a:solidFill>
              </a:rPr>
              <a:t>Разведочный анализ данных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7838" y="1318055"/>
            <a:ext cx="8656164" cy="4723308"/>
          </a:xfrm>
        </p:spPr>
        <p:txBody>
          <a:bodyPr numCol="2"/>
          <a:lstStyle/>
          <a:p>
            <a:pPr algn="ctr"/>
            <a:r>
              <a:rPr lang="ru-RU" dirty="0"/>
              <a:t>Поиск выбросов и правило трех сигм</a:t>
            </a:r>
          </a:p>
          <a:p>
            <a:pPr algn="ctr"/>
            <a:r>
              <a:rPr lang="ru-RU" dirty="0"/>
              <a:t>Многомерный кластерный анализ</a:t>
            </a:r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marL="0" indent="0" algn="ctr">
              <a:buNone/>
            </a:pPr>
            <a:endParaRPr lang="ru-RU" sz="1200" b="1" dirty="0"/>
          </a:p>
          <a:p>
            <a:pPr algn="just"/>
            <a:endParaRPr lang="ru-RU" dirty="0"/>
          </a:p>
          <a:p>
            <a:pPr algn="just"/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64523"/>
              </p:ext>
            </p:extLst>
          </p:nvPr>
        </p:nvGraphicFramePr>
        <p:xfrm>
          <a:off x="712204" y="5620076"/>
          <a:ext cx="812800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767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/>
                        <a:t>Диаграмма «Ящик с усами» с наличием выбросов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Диаграммы рассеяния с маркировкой выбросов методами кластеризации</a:t>
                      </a:r>
                      <a:endParaRPr lang="ru-RU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1ABA91-0578-440D-A850-D87898516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10" r="33964" b="50000"/>
          <a:stretch/>
        </p:blipFill>
        <p:spPr>
          <a:xfrm>
            <a:off x="554890" y="2750217"/>
            <a:ext cx="3506471" cy="286985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7DB06C7-8132-4487-94F0-99EEEEC6C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98" t="24583" r="20109" b="58542"/>
          <a:stretch/>
        </p:blipFill>
        <p:spPr>
          <a:xfrm rot="5400000">
            <a:off x="5607858" y="1290889"/>
            <a:ext cx="2869859" cy="55173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8C246E5-2B85-482B-BFCF-F3AA2EE71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11" y="1495215"/>
            <a:ext cx="2628900" cy="125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33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4369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2 Этап. </a:t>
            </a:r>
            <a:r>
              <a:rPr lang="ru-RU" sz="2800" dirty="0">
                <a:solidFill>
                  <a:schemeClr val="accent2">
                    <a:lumMod val="75000"/>
                  </a:schemeClr>
                </a:solidFill>
              </a:rPr>
              <a:t>Разведочный анализ данных</a:t>
            </a:r>
            <a:br>
              <a:rPr lang="ru-RU" sz="2800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ru-RU" sz="28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ru-RU" sz="1800" dirty="0">
                <a:solidFill>
                  <a:schemeClr val="accent2">
                    <a:lumMod val="75000"/>
                  </a:schemeClr>
                </a:solidFill>
              </a:rPr>
              <a:t>Тепловая карта коэффициентов корреляции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34AFE99-6D8C-4DB1-B4FE-5729A033F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AF4B0D-9837-4AD9-95AE-CA8F6EEB352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2" y="2160589"/>
            <a:ext cx="8596669" cy="29686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E5668FEF-AFE9-4F1E-B08F-7778DB7DA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582321"/>
              </p:ext>
            </p:extLst>
          </p:nvPr>
        </p:nvGraphicFramePr>
        <p:xfrm>
          <a:off x="677331" y="5129213"/>
          <a:ext cx="8128000" cy="7676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767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/>
                        <a:t>Подвыборка до 22 строки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Подвыборка после 22 строки</a:t>
                      </a:r>
                      <a:endParaRPr lang="ru-RU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3382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4369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2 Этап. </a:t>
            </a:r>
            <a:r>
              <a:rPr lang="ru-RU" sz="2800" dirty="0">
                <a:solidFill>
                  <a:schemeClr val="accent2">
                    <a:lumMod val="75000"/>
                  </a:schemeClr>
                </a:solidFill>
              </a:rPr>
              <a:t>Разведочный анализ данных</a:t>
            </a:r>
            <a:br>
              <a:rPr lang="ru-RU" sz="2800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ru-RU" sz="28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ru-RU" sz="1800" dirty="0">
                <a:solidFill>
                  <a:schemeClr val="accent2">
                    <a:lumMod val="75000"/>
                  </a:schemeClr>
                </a:solidFill>
              </a:rPr>
              <a:t>Диаграммы рассеяния подвыборок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E5668FEF-AFE9-4F1E-B08F-7778DB7DA15E}"/>
              </a:ext>
            </a:extLst>
          </p:cNvPr>
          <p:cNvGraphicFramePr>
            <a:graphicFrameLocks noGrp="1"/>
          </p:cNvGraphicFramePr>
          <p:nvPr/>
        </p:nvGraphicFramePr>
        <p:xfrm>
          <a:off x="677331" y="5129213"/>
          <a:ext cx="8128000" cy="7676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767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/>
                        <a:t>Подвыборка до 22 строки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Подвыборка после 22 строки</a:t>
                      </a:r>
                      <a:endParaRPr lang="ru-RU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Объект 7">
            <a:extLst>
              <a:ext uri="{FF2B5EF4-FFF2-40B4-BE49-F238E27FC236}">
                <a16:creationId xmlns:a16="http://schemas.microsoft.com/office/drawing/2014/main" id="{B451CA8C-619F-48CD-A69E-58358E4831F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3" t="22651" r="60172" b="61175"/>
          <a:stretch/>
        </p:blipFill>
        <p:spPr bwMode="auto">
          <a:xfrm>
            <a:off x="403761" y="2006930"/>
            <a:ext cx="4061361" cy="3047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2E23F8-2B43-4D0E-B602-F457EBE1E82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7" t="23145" r="60375" b="61789"/>
          <a:stretch/>
        </p:blipFill>
        <p:spPr bwMode="auto">
          <a:xfrm>
            <a:off x="5296394" y="2128280"/>
            <a:ext cx="3752603" cy="28048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5271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0789"/>
          </a:xfrm>
        </p:spPr>
        <p:txBody>
          <a:bodyPr/>
          <a:lstStyle/>
          <a:p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3. Этап. </a:t>
            </a:r>
            <a:r>
              <a:rPr lang="ru-RU" sz="2800" dirty="0">
                <a:solidFill>
                  <a:schemeClr val="accent2">
                    <a:lumMod val="75000"/>
                  </a:schemeClr>
                </a:solidFill>
              </a:rPr>
              <a:t>Предобработка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392195"/>
            <a:ext cx="8596668" cy="4649168"/>
          </a:xfrm>
        </p:spPr>
        <p:txBody>
          <a:bodyPr/>
          <a:lstStyle/>
          <a:p>
            <a:r>
              <a:rPr lang="ru-RU" dirty="0"/>
              <a:t>1. Расчет количества выбросов и удаление выбросов</a:t>
            </a:r>
          </a:p>
          <a:p>
            <a:r>
              <a:rPr lang="ru-RU" dirty="0"/>
              <a:t>2. Нормализация и стандартизация данных</a:t>
            </a:r>
          </a:p>
          <a:p>
            <a:r>
              <a:rPr lang="ru-RU" dirty="0"/>
              <a:t>3. Выявление внутренних невидимых факторов, которые будут влиять на модель с помощью метода главных компонент</a:t>
            </a:r>
          </a:p>
          <a:p>
            <a:r>
              <a:rPr lang="ru-RU" dirty="0"/>
              <a:t>4. Удаление шумов (данные после 22 строки)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EFA4E6E-BBDF-487F-8CF5-7F26A66E7F8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65" y="3271838"/>
            <a:ext cx="3342285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3920873-7949-42E4-8B94-86E8D63D72F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40" y="3271838"/>
            <a:ext cx="3342285" cy="2400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0AD55CE3-D5EC-4A87-8843-1217B45A6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041823"/>
              </p:ext>
            </p:extLst>
          </p:nvPr>
        </p:nvGraphicFramePr>
        <p:xfrm>
          <a:off x="677331" y="5629281"/>
          <a:ext cx="8128000" cy="7676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767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/>
                        <a:t>Подвыборка до 22 строки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Подвыборка после 22 строки</a:t>
                      </a:r>
                      <a:endParaRPr lang="ru-RU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473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6692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4 Этап. </a:t>
            </a:r>
            <a:r>
              <a:rPr lang="ru-RU" sz="3100" dirty="0">
                <a:solidFill>
                  <a:schemeClr val="accent2">
                    <a:lumMod val="75000"/>
                  </a:schemeClr>
                </a:solidFill>
              </a:rPr>
              <a:t>Решение задачи регрессии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326293"/>
            <a:ext cx="8596668" cy="4715070"/>
          </a:xfrm>
        </p:spPr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Разделение выборки на обучающую и тестовую:</a:t>
            </a:r>
          </a:p>
          <a:p>
            <a:pPr marL="0" indent="0">
              <a:buNone/>
            </a:pPr>
            <a:r>
              <a:rPr lang="en-US" sz="1400" dirty="0" err="1"/>
              <a:t>X_train</a:t>
            </a:r>
            <a:r>
              <a:rPr lang="en-US" sz="1400" dirty="0"/>
              <a:t>, </a:t>
            </a:r>
            <a:r>
              <a:rPr lang="en-US" sz="1400" dirty="0" err="1"/>
              <a:t>X_test</a:t>
            </a:r>
            <a:r>
              <a:rPr lang="en-US" sz="1400" dirty="0"/>
              <a:t>, </a:t>
            </a:r>
            <a:r>
              <a:rPr lang="en-US" sz="1400" dirty="0" err="1"/>
              <a:t>y_train</a:t>
            </a:r>
            <a:r>
              <a:rPr lang="en-US" sz="1400" dirty="0"/>
              <a:t>, </a:t>
            </a:r>
            <a:r>
              <a:rPr lang="en-US" sz="1400" dirty="0" err="1"/>
              <a:t>y_test</a:t>
            </a:r>
            <a:r>
              <a:rPr lang="en-US" sz="1400" dirty="0"/>
              <a:t> = </a:t>
            </a:r>
            <a:r>
              <a:rPr lang="en-US" sz="1400" dirty="0" err="1"/>
              <a:t>train_test_split</a:t>
            </a:r>
            <a:r>
              <a:rPr lang="en-US" sz="1400" dirty="0"/>
              <a:t>(data, </a:t>
            </a:r>
            <a:r>
              <a:rPr lang="en-US" sz="1400" dirty="0" err="1"/>
              <a:t>target_func,test_size</a:t>
            </a:r>
            <a:r>
              <a:rPr lang="en-US" sz="1400" dirty="0"/>
              <a:t>=0.2)</a:t>
            </a:r>
            <a:endParaRPr lang="ru-RU" sz="1400" dirty="0"/>
          </a:p>
          <a:p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Полиноминальная регрессия Лассо: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||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Xw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 — y ||² + z|| w ||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A84E5F-9ADB-497D-887D-7530E892B2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30661" y="2219698"/>
            <a:ext cx="4574078" cy="22669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0211ED-7325-4050-A226-B4A9605CCC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06659" y="4640859"/>
            <a:ext cx="2668270" cy="18821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6C3D6D-590F-4762-B0F9-913A257AB97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20" y="4288695"/>
            <a:ext cx="3665855" cy="2266949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2BCE5F-C27D-496C-86BA-9D73B19C8664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67" b="-3922"/>
          <a:stretch/>
        </p:blipFill>
        <p:spPr bwMode="auto">
          <a:xfrm>
            <a:off x="1121599" y="2805112"/>
            <a:ext cx="1229715" cy="7812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8113595"/>
      </p:ext>
    </p:extLst>
  </p:cSld>
  <p:clrMapOvr>
    <a:masterClrMapping/>
  </p:clrMapOvr>
</p:sld>
</file>

<file path=ppt/theme/theme1.xml><?xml version="1.0" encoding="utf-8"?>
<a:theme xmlns:a="http://schemas.openxmlformats.org/drawingml/2006/main" name="Грань">
  <a:themeElements>
    <a:clrScheme name="Грань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Грань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768</Words>
  <Application>Microsoft Office PowerPoint</Application>
  <PresentationFormat>Широкоэкранный</PresentationFormat>
  <Paragraphs>143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6" baseType="lpstr">
      <vt:lpstr>Arial</vt:lpstr>
      <vt:lpstr>Calibri</vt:lpstr>
      <vt:lpstr>Courier New</vt:lpstr>
      <vt:lpstr>Roboto</vt:lpstr>
      <vt:lpstr>Times New Roman</vt:lpstr>
      <vt:lpstr>Trebuchet MS</vt:lpstr>
      <vt:lpstr>Wingdings</vt:lpstr>
      <vt:lpstr>Wingdings 3</vt:lpstr>
      <vt:lpstr>Грань</vt:lpstr>
      <vt:lpstr>Прогнозирование конечных свойств новых материалов </vt:lpstr>
      <vt:lpstr>Постановка задачи:</vt:lpstr>
      <vt:lpstr>1 Этап. Изучение и описание датасета </vt:lpstr>
      <vt:lpstr>2 Этап. Разведочный анализ данных</vt:lpstr>
      <vt:lpstr>2 Этап. Разведочный анализ данных</vt:lpstr>
      <vt:lpstr>2 Этап. Разведочный анализ данных  Тепловая карта коэффициентов корреляции</vt:lpstr>
      <vt:lpstr>2 Этап. Разведочный анализ данных  Диаграммы рассеяния подвыборок</vt:lpstr>
      <vt:lpstr>3. Этап. Предобработка данных</vt:lpstr>
      <vt:lpstr>4 Этап. Решение задачи регрессии </vt:lpstr>
      <vt:lpstr>4 Этап. Решение задачи регрессии</vt:lpstr>
      <vt:lpstr>4 Этап. Решение задачи регрессии</vt:lpstr>
      <vt:lpstr>5 Этап. Оценка качества моделей для задачи регрессии</vt:lpstr>
      <vt:lpstr>Этап 6. Решение задачи по разработке рекомендательной модели с использованием нейронных сетей</vt:lpstr>
      <vt:lpstr>Этап 7. Оценка качества модели</vt:lpstr>
      <vt:lpstr>Этап 8. Разработка приложения для рекомендательной системы. Интерпретатор Flask </vt:lpstr>
      <vt:lpstr>Этап 9. Создание репозитория. Выгрузка через Git</vt:lpstr>
      <vt:lpstr>   Спасибо за внимание!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 по курсу  «Data Science»</dc:title>
  <dc:creator>user</dc:creator>
  <cp:lastModifiedBy>Marina</cp:lastModifiedBy>
  <cp:revision>30</cp:revision>
  <dcterms:created xsi:type="dcterms:W3CDTF">2022-04-21T12:17:18Z</dcterms:created>
  <dcterms:modified xsi:type="dcterms:W3CDTF">2022-06-18T07:56:30Z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1c0902-ed92-4fed-896d-2e7725de02d4_Enabled">
    <vt:lpwstr>true</vt:lpwstr>
  </property>
  <property fmtid="{D5CDD505-2E9C-101B-9397-08002B2CF9AE}" pid="3" name="MSIP_Label_fd1c0902-ed92-4fed-896d-2e7725de02d4_SetDate">
    <vt:lpwstr>2022-06-17T14:53:04Z</vt:lpwstr>
  </property>
  <property fmtid="{D5CDD505-2E9C-101B-9397-08002B2CF9AE}" pid="4" name="MSIP_Label_fd1c0902-ed92-4fed-896d-2e7725de02d4_Method">
    <vt:lpwstr>Standard</vt:lpwstr>
  </property>
  <property fmtid="{D5CDD505-2E9C-101B-9397-08002B2CF9AE}" pid="5" name="MSIP_Label_fd1c0902-ed92-4fed-896d-2e7725de02d4_Name">
    <vt:lpwstr>Anyone (not protected)</vt:lpwstr>
  </property>
  <property fmtid="{D5CDD505-2E9C-101B-9397-08002B2CF9AE}" pid="6" name="MSIP_Label_fd1c0902-ed92-4fed-896d-2e7725de02d4_SiteId">
    <vt:lpwstr>d6b0bbee-7cd9-4d60-bce6-4a67b543e2ae</vt:lpwstr>
  </property>
  <property fmtid="{D5CDD505-2E9C-101B-9397-08002B2CF9AE}" pid="7" name="MSIP_Label_fd1c0902-ed92-4fed-896d-2e7725de02d4_ActionId">
    <vt:lpwstr>5aa890a2-fd7a-44ae-8d3e-8fd5177d244d</vt:lpwstr>
  </property>
  <property fmtid="{D5CDD505-2E9C-101B-9397-08002B2CF9AE}" pid="8" name="MSIP_Label_fd1c0902-ed92-4fed-896d-2e7725de02d4_ContentBits">
    <vt:lpwstr>2</vt:lpwstr>
  </property>
</Properties>
</file>